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1" r:id="rId4"/>
    <p:sldId id="259" r:id="rId5"/>
    <p:sldId id="268" r:id="rId6"/>
    <p:sldId id="269" r:id="rId7"/>
    <p:sldId id="270" r:id="rId8"/>
    <p:sldId id="260" r:id="rId9"/>
    <p:sldId id="264"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2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D64A1A4-F68D-47D7-BD97-3DAEFDBF99B7}" type="datetimeFigureOut">
              <a:rPr lang="en-US" smtClean="0"/>
              <a:t>5/15/2017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514EAE6-2129-4998-B77C-D969E699C5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64A1A4-F68D-47D7-BD97-3DAEFDBF99B7}"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4EAE6-2129-4998-B77C-D969E699C5D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64A1A4-F68D-47D7-BD97-3DAEFDBF99B7}"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4EAE6-2129-4998-B77C-D969E699C5D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64A1A4-F68D-47D7-BD97-3DAEFDBF99B7}"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4EAE6-2129-4998-B77C-D969E699C5D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64A1A4-F68D-47D7-BD97-3DAEFDBF99B7}"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14EAE6-2129-4998-B77C-D969E699C5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64A1A4-F68D-47D7-BD97-3DAEFDBF99B7}"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4EAE6-2129-4998-B77C-D969E699C5D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64A1A4-F68D-47D7-BD97-3DAEFDBF99B7}"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14EAE6-2129-4998-B77C-D969E699C5D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64A1A4-F68D-47D7-BD97-3DAEFDBF99B7}"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14EAE6-2129-4998-B77C-D969E699C5D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4A1A4-F68D-47D7-BD97-3DAEFDBF99B7}"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14EAE6-2129-4998-B77C-D969E699C5D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64A1A4-F68D-47D7-BD97-3DAEFDBF99B7}"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14EAE6-2129-4998-B77C-D969E699C5D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64A1A4-F68D-47D7-BD97-3DAEFDBF99B7}"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514EAE6-2129-4998-B77C-D969E699C5DD}"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64A1A4-F68D-47D7-BD97-3DAEFDBF99B7}" type="datetimeFigureOut">
              <a:rPr lang="en-US" smtClean="0"/>
              <a:t>5/15/2017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514EAE6-2129-4998-B77C-D969E699C5DD}"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6" Type="http://schemas.openxmlformats.org/officeDocument/2006/relationships/image" Target="../media/image4.jp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6" Type="http://schemas.openxmlformats.org/officeDocument/2006/relationships/image" Target="../media/image4.jp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802567"/>
          </a:xfrm>
        </p:spPr>
        <p:txBody>
          <a:bodyPr/>
          <a:lstStyle/>
          <a:p>
            <a:r>
              <a:rPr lang="en-US" sz="3600" dirty="0" err="1" smtClean="0"/>
              <a:t>Edlavitch</a:t>
            </a:r>
            <a:r>
              <a:rPr lang="en-US" sz="3600" dirty="0" smtClean="0"/>
              <a:t> DC Jewish Community Center</a:t>
            </a:r>
            <a:endParaRPr lang="en-US" sz="3600" dirty="0"/>
          </a:p>
        </p:txBody>
      </p:sp>
      <p:sp>
        <p:nvSpPr>
          <p:cNvPr id="3" name="Subtitle 2"/>
          <p:cNvSpPr>
            <a:spLocks noGrp="1"/>
          </p:cNvSpPr>
          <p:nvPr>
            <p:ph type="subTitle" idx="1"/>
          </p:nvPr>
        </p:nvSpPr>
        <p:spPr>
          <a:xfrm>
            <a:off x="1473794" y="5052545"/>
            <a:ext cx="6146205" cy="882119"/>
          </a:xfrm>
        </p:spPr>
        <p:txBody>
          <a:bodyPr>
            <a:normAutofit fontScale="70000" lnSpcReduction="20000"/>
          </a:bodyPr>
          <a:lstStyle/>
          <a:p>
            <a:r>
              <a:rPr lang="en-US" dirty="0" smtClean="0"/>
              <a:t>Bini Silver  -  Chief Administrative Office</a:t>
            </a:r>
          </a:p>
          <a:p>
            <a:r>
              <a:rPr lang="en-US" dirty="0" smtClean="0"/>
              <a:t>Stacey Herman - Director of School-Aged Programs</a:t>
            </a:r>
          </a:p>
          <a:p>
            <a:r>
              <a:rPr lang="en-US" dirty="0" smtClean="0"/>
              <a:t> Director of Inclusion and Accessibility</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2127111"/>
            <a:ext cx="3212960" cy="240972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136531"/>
            <a:ext cx="3200400" cy="24003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562600"/>
            <a:ext cx="1097754" cy="1112433"/>
          </a:xfrm>
          <a:prstGeom prst="rect">
            <a:avLst/>
          </a:prstGeom>
        </p:spPr>
      </p:pic>
    </p:spTree>
    <p:extLst>
      <p:ext uri="{BB962C8B-B14F-4D97-AF65-F5344CB8AC3E}">
        <p14:creationId xmlns:p14="http://schemas.microsoft.com/office/powerpoint/2010/main" val="776090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6629400" cy="725093"/>
          </a:xfrm>
        </p:spPr>
        <p:txBody>
          <a:bodyPr>
            <a:normAutofit/>
          </a:bodyPr>
          <a:lstStyle/>
          <a:p>
            <a:r>
              <a:rPr lang="en-US" dirty="0" smtClean="0"/>
              <a:t>Parent Information </a:t>
            </a:r>
            <a:endParaRPr lang="en-US" dirty="0"/>
          </a:p>
        </p:txBody>
      </p:sp>
      <p:sp>
        <p:nvSpPr>
          <p:cNvPr id="4" name="Text Placeholder 3"/>
          <p:cNvSpPr>
            <a:spLocks noGrp="1"/>
          </p:cNvSpPr>
          <p:nvPr>
            <p:ph type="body" idx="2"/>
          </p:nvPr>
        </p:nvSpPr>
        <p:spPr>
          <a:xfrm>
            <a:off x="533400" y="1447800"/>
            <a:ext cx="2895600" cy="4191000"/>
          </a:xfrm>
        </p:spPr>
        <p:txBody>
          <a:bodyPr>
            <a:normAutofit/>
          </a:bodyPr>
          <a:lstStyle/>
          <a:p>
            <a:pPr marL="285750" indent="-285750">
              <a:buFont typeface="Arial" charset="0"/>
              <a:buChar char="•"/>
            </a:pPr>
            <a:r>
              <a:rPr lang="en-US" dirty="0" smtClean="0"/>
              <a:t>Traditional After School </a:t>
            </a:r>
          </a:p>
          <a:p>
            <a:pPr marL="925830" lvl="1" indent="-285750">
              <a:buFont typeface="Arial" charset="0"/>
              <a:buChar char="•"/>
            </a:pPr>
            <a:r>
              <a:rPr lang="en-US" dirty="0" smtClean="0"/>
              <a:t>$18 per day for Members</a:t>
            </a:r>
          </a:p>
          <a:p>
            <a:pPr marL="925830" lvl="1" indent="-285750">
              <a:buFont typeface="Arial" charset="0"/>
              <a:buChar char="•"/>
            </a:pPr>
            <a:r>
              <a:rPr lang="en-US" dirty="0" smtClean="0"/>
              <a:t>$21 per day for non-members</a:t>
            </a:r>
          </a:p>
          <a:p>
            <a:pPr marL="285750" indent="-285750">
              <a:buFont typeface="Arial" charset="0"/>
              <a:buChar char="•"/>
            </a:pPr>
            <a:endParaRPr lang="en-US" dirty="0" smtClean="0"/>
          </a:p>
          <a:p>
            <a:pPr marL="285750" indent="-285750">
              <a:buFont typeface="Arial" charset="0"/>
              <a:buChar char="•"/>
            </a:pPr>
            <a:r>
              <a:rPr lang="en-US" dirty="0" smtClean="0"/>
              <a:t>Enrichment Programs</a:t>
            </a:r>
          </a:p>
          <a:p>
            <a:pPr marL="925830" lvl="1" indent="-285750">
              <a:buFont typeface="Arial" charset="0"/>
              <a:buChar char="•"/>
            </a:pPr>
            <a:r>
              <a:rPr lang="en-US" dirty="0" smtClean="0"/>
              <a:t>Prices vary based on number of classes per session and vendor cost</a:t>
            </a:r>
          </a:p>
          <a:p>
            <a:pPr marL="925830" lvl="1" indent="-285750">
              <a:buFont typeface="Arial" charset="0"/>
              <a:buChar char="•"/>
            </a:pPr>
            <a:r>
              <a:rPr lang="en-US" dirty="0" smtClean="0"/>
              <a:t>Cost of Enrichment INCLUDES Traditional After School for the day.</a:t>
            </a:r>
          </a:p>
          <a:p>
            <a:pPr marL="925830" lvl="1" indent="-285750">
              <a:buFont typeface="Arial" charset="0"/>
              <a:buChar char="•"/>
            </a:pPr>
            <a:r>
              <a:rPr lang="en-US" dirty="0" smtClean="0"/>
              <a:t>You do NOT pay additional fee for Traditional After School for the day your child has an Enrichment. </a:t>
            </a:r>
            <a:endParaRPr lang="en-US" dirty="0"/>
          </a:p>
          <a:p>
            <a:pPr lvl="1"/>
            <a:endParaRPr lang="en-US" dirty="0"/>
          </a:p>
        </p:txBody>
      </p:sp>
      <p:pic>
        <p:nvPicPr>
          <p:cNvPr id="8" name="Picture 7" descr="IMG_722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932" y="4343400"/>
            <a:ext cx="2888048" cy="2166036"/>
          </a:xfrm>
          <a:prstGeom prst="rect">
            <a:avLst/>
          </a:prstGeom>
        </p:spPr>
      </p:pic>
      <p:sp>
        <p:nvSpPr>
          <p:cNvPr id="3" name="TextBox 2"/>
          <p:cNvSpPr txBox="1"/>
          <p:nvPr/>
        </p:nvSpPr>
        <p:spPr>
          <a:xfrm>
            <a:off x="457200" y="4908998"/>
            <a:ext cx="3581400" cy="1600438"/>
          </a:xfrm>
          <a:prstGeom prst="rect">
            <a:avLst/>
          </a:prstGeom>
          <a:noFill/>
        </p:spPr>
        <p:txBody>
          <a:bodyPr wrap="square" rtlCol="0">
            <a:spAutoFit/>
          </a:bodyPr>
          <a:lstStyle/>
          <a:p>
            <a:r>
              <a:rPr lang="en-US" sz="1400" dirty="0"/>
              <a:t>Ross students registered for Traditional After School will be remaining on site at Ross Elementary School; these students should be picked up at Ross.  Those students that will be in Enrichments </a:t>
            </a:r>
            <a:r>
              <a:rPr lang="en-US" sz="1400" dirty="0" smtClean="0"/>
              <a:t>will </a:t>
            </a:r>
            <a:r>
              <a:rPr lang="en-US" sz="1400" dirty="0"/>
              <a:t>be walking over to the </a:t>
            </a:r>
            <a:r>
              <a:rPr lang="en-US" sz="1400" dirty="0" err="1"/>
              <a:t>Edlavitch</a:t>
            </a:r>
            <a:r>
              <a:rPr lang="en-US" sz="1400" dirty="0"/>
              <a:t> DCJCC, and will be picked-up from there.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980" y="1600200"/>
            <a:ext cx="2616200" cy="1962150"/>
          </a:xfrm>
          <a:prstGeom prst="rect">
            <a:avLst/>
          </a:prstGeom>
        </p:spPr>
      </p:pic>
      <p:sp>
        <p:nvSpPr>
          <p:cNvPr id="18" name="TextBox 17"/>
          <p:cNvSpPr txBox="1"/>
          <p:nvPr/>
        </p:nvSpPr>
        <p:spPr>
          <a:xfrm>
            <a:off x="3962400" y="1530699"/>
            <a:ext cx="1981200" cy="2492990"/>
          </a:xfrm>
          <a:prstGeom prst="rect">
            <a:avLst/>
          </a:prstGeom>
          <a:noFill/>
        </p:spPr>
        <p:txBody>
          <a:bodyPr wrap="square" rtlCol="0">
            <a:spAutoFit/>
          </a:bodyPr>
          <a:lstStyle/>
          <a:p>
            <a:r>
              <a:rPr lang="en-US" sz="1200" dirty="0" smtClean="0"/>
              <a:t>We will be closed on Rosh Hashanah and Yom Kippur (3 days). We will have Traditional After School at Ross Elementary School for Sukkot, and </a:t>
            </a:r>
            <a:r>
              <a:rPr lang="en-US" sz="1200" dirty="0" err="1" smtClean="0"/>
              <a:t>Simchat</a:t>
            </a:r>
            <a:r>
              <a:rPr lang="en-US" sz="1200" dirty="0" smtClean="0"/>
              <a:t> Torah (4 days).</a:t>
            </a:r>
          </a:p>
          <a:p>
            <a:endParaRPr lang="en-US" sz="1200" dirty="0"/>
          </a:p>
          <a:p>
            <a:r>
              <a:rPr lang="en-US" sz="1200" dirty="0" smtClean="0"/>
              <a:t>We will have Traditional After School at the EDCJCC the day before winter break and day before spring break. </a:t>
            </a:r>
            <a:endParaRPr lang="en-US" sz="120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00" y="5943601"/>
            <a:ext cx="751945" cy="762000"/>
          </a:xfrm>
          <a:prstGeom prst="rect">
            <a:avLst/>
          </a:prstGeom>
        </p:spPr>
      </p:pic>
    </p:spTree>
    <p:extLst>
      <p:ext uri="{BB962C8B-B14F-4D97-AF65-F5344CB8AC3E}">
        <p14:creationId xmlns:p14="http://schemas.microsoft.com/office/powerpoint/2010/main" val="1032394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1029"/>
            <a:ext cx="3505200" cy="457200"/>
          </a:xfrm>
        </p:spPr>
        <p:txBody>
          <a:bodyPr>
            <a:normAutofit/>
          </a:bodyPr>
          <a:lstStyle/>
          <a:p>
            <a:r>
              <a:rPr lang="en-US" sz="2000" dirty="0" smtClean="0"/>
              <a:t>What our families say about us!</a:t>
            </a:r>
            <a:endParaRPr lang="en-US" sz="2000" dirty="0"/>
          </a:p>
        </p:txBody>
      </p:sp>
      <p:sp>
        <p:nvSpPr>
          <p:cNvPr id="9" name="TextBox 8"/>
          <p:cNvSpPr txBox="1"/>
          <p:nvPr/>
        </p:nvSpPr>
        <p:spPr>
          <a:xfrm>
            <a:off x="347924" y="990599"/>
            <a:ext cx="2514600" cy="2031325"/>
          </a:xfrm>
          <a:prstGeom prst="rect">
            <a:avLst/>
          </a:prstGeom>
          <a:noFill/>
        </p:spPr>
        <p:txBody>
          <a:bodyPr wrap="square" rtlCol="0">
            <a:spAutoFit/>
          </a:bodyPr>
          <a:lstStyle/>
          <a:p>
            <a:r>
              <a:rPr lang="en-US" sz="1400" dirty="0" smtClean="0"/>
              <a:t>“I </a:t>
            </a:r>
            <a:r>
              <a:rPr lang="en-US" sz="1400" dirty="0"/>
              <a:t>have been very impressed with the JCC after school program. The staff is very friendly, experienced and my child is very happy there. I wouldn't consider another aftercare option - period. Stacey Herman has been great to work with</a:t>
            </a:r>
            <a:r>
              <a:rPr lang="en-US" sz="1400" dirty="0" smtClean="0"/>
              <a:t>.”</a:t>
            </a:r>
            <a:endParaRPr lang="en-US" sz="1400" dirty="0"/>
          </a:p>
        </p:txBody>
      </p:sp>
      <p:sp>
        <p:nvSpPr>
          <p:cNvPr id="11" name="TextBox 10"/>
          <p:cNvSpPr txBox="1"/>
          <p:nvPr/>
        </p:nvSpPr>
        <p:spPr>
          <a:xfrm>
            <a:off x="3467100" y="742146"/>
            <a:ext cx="2667000" cy="954107"/>
          </a:xfrm>
          <a:prstGeom prst="rect">
            <a:avLst/>
          </a:prstGeom>
          <a:noFill/>
        </p:spPr>
        <p:txBody>
          <a:bodyPr wrap="square" rtlCol="0">
            <a:spAutoFit/>
          </a:bodyPr>
          <a:lstStyle/>
          <a:p>
            <a:r>
              <a:rPr lang="en-US" sz="1400" dirty="0" smtClean="0"/>
              <a:t>“Stacey </a:t>
            </a:r>
            <a:r>
              <a:rPr lang="en-US" sz="1400" dirty="0"/>
              <a:t>and her staff are the best. Our daughter loves going to JCC and we are thrilled with their programs</a:t>
            </a:r>
            <a:r>
              <a:rPr lang="en-US" sz="1400" dirty="0" smtClean="0"/>
              <a:t>!”</a:t>
            </a:r>
            <a:endParaRPr lang="en-US" sz="1400" dirty="0"/>
          </a:p>
        </p:txBody>
      </p:sp>
      <p:sp>
        <p:nvSpPr>
          <p:cNvPr id="12" name="TextBox 11"/>
          <p:cNvSpPr txBox="1"/>
          <p:nvPr/>
        </p:nvSpPr>
        <p:spPr>
          <a:xfrm>
            <a:off x="134397" y="4960441"/>
            <a:ext cx="4229100" cy="1446550"/>
          </a:xfrm>
          <a:prstGeom prst="rect">
            <a:avLst/>
          </a:prstGeom>
          <a:noFill/>
        </p:spPr>
        <p:txBody>
          <a:bodyPr wrap="square" rtlCol="0">
            <a:spAutoFit/>
          </a:bodyPr>
          <a:lstStyle/>
          <a:p>
            <a:r>
              <a:rPr lang="en-US" sz="1100" dirty="0" smtClean="0"/>
              <a:t>“My </a:t>
            </a:r>
            <a:r>
              <a:rPr lang="en-US" sz="1100" dirty="0"/>
              <a:t>girls enjoy going to the JCC for after school enrichments. Not only are they able to participate in activities they love -- from karate to swimming to cooking -- but they are able to do so in a loving, supportive environment with many of their friends. I am amazed at how much the JCC has invested in each individual child and their emotional growth and well being. Stacey and her staff has gone above and beyond to make my children feel loved and supported. I cannot say enough good things about the JCC</a:t>
            </a:r>
            <a:r>
              <a:rPr lang="en-US" sz="1100" dirty="0" smtClean="0"/>
              <a:t>.”</a:t>
            </a:r>
            <a:endParaRPr lang="en-US" sz="1100" dirty="0"/>
          </a:p>
        </p:txBody>
      </p:sp>
      <p:sp>
        <p:nvSpPr>
          <p:cNvPr id="13" name="TextBox 12"/>
          <p:cNvSpPr txBox="1"/>
          <p:nvPr/>
        </p:nvSpPr>
        <p:spPr>
          <a:xfrm>
            <a:off x="914400" y="3212812"/>
            <a:ext cx="3886200" cy="1446550"/>
          </a:xfrm>
          <a:prstGeom prst="rect">
            <a:avLst/>
          </a:prstGeom>
          <a:noFill/>
        </p:spPr>
        <p:txBody>
          <a:bodyPr wrap="square" rtlCol="0">
            <a:spAutoFit/>
          </a:bodyPr>
          <a:lstStyle/>
          <a:p>
            <a:r>
              <a:rPr lang="en-US" sz="1100" dirty="0" smtClean="0"/>
              <a:t>“I </a:t>
            </a:r>
            <a:r>
              <a:rPr lang="en-US" sz="1100" dirty="0"/>
              <a:t>cannot speak highly enough of the center. They offer great enriching and fun educational and sport programs. The staff is always courteous and kind, willing to go the extra mile to accommodate emergencies and family needs. I am always confident that my daughters are in good care. The EDCJCC is an essential part of the Ross community and they work collaboratively with the school to ensure that the transition from school to aftercare is smooth and </a:t>
            </a:r>
            <a:r>
              <a:rPr lang="en-US" sz="1100" dirty="0" smtClean="0"/>
              <a:t>safe.”</a:t>
            </a:r>
            <a:endParaRPr lang="en-US" sz="1100" dirty="0"/>
          </a:p>
        </p:txBody>
      </p:sp>
      <p:sp>
        <p:nvSpPr>
          <p:cNvPr id="15" name="Rectangle 14"/>
          <p:cNvSpPr/>
          <p:nvPr/>
        </p:nvSpPr>
        <p:spPr>
          <a:xfrm>
            <a:off x="6416709" y="1219200"/>
            <a:ext cx="2531347" cy="2123658"/>
          </a:xfrm>
          <a:prstGeom prst="rect">
            <a:avLst/>
          </a:prstGeom>
        </p:spPr>
        <p:txBody>
          <a:bodyPr wrap="square">
            <a:spAutoFit/>
          </a:bodyPr>
          <a:lstStyle/>
          <a:p>
            <a:pPr lvl="0"/>
            <a:r>
              <a:rPr lang="en-US" sz="1200" dirty="0" smtClean="0">
                <a:solidFill>
                  <a:prstClr val="black"/>
                </a:solidFill>
              </a:rPr>
              <a:t>“In </a:t>
            </a:r>
            <a:r>
              <a:rPr lang="en-US" sz="1200" dirty="0">
                <a:solidFill>
                  <a:prstClr val="black"/>
                </a:solidFill>
              </a:rPr>
              <a:t>our experience, the EDCJCC aftercare program is excellent in terms of caring for the children who attend the program and providing a safe, fun, and engaging environment for children. The staff and director communicate positively with the children and parents</a:t>
            </a:r>
            <a:r>
              <a:rPr lang="en-US" sz="1200" dirty="0" smtClean="0">
                <a:solidFill>
                  <a:prstClr val="black"/>
                </a:solidFill>
              </a:rPr>
              <a:t>.”</a:t>
            </a:r>
          </a:p>
          <a:p>
            <a:pPr lvl="0"/>
            <a:endParaRPr lang="en-US" sz="1200" dirty="0">
              <a:solidFill>
                <a:prstClr val="black"/>
              </a:solidFill>
            </a:endParaRPr>
          </a:p>
          <a:p>
            <a:pPr lvl="0"/>
            <a:r>
              <a:rPr lang="en-US" sz="1200" dirty="0" smtClean="0">
                <a:solidFill>
                  <a:prstClr val="black"/>
                </a:solidFill>
              </a:rPr>
              <a:t> </a:t>
            </a:r>
            <a:endParaRPr lang="en-US" sz="1200" dirty="0">
              <a:solidFill>
                <a:prstClr val="black"/>
              </a:solidFill>
            </a:endParaRPr>
          </a:p>
        </p:txBody>
      </p:sp>
      <p:sp>
        <p:nvSpPr>
          <p:cNvPr id="16" name="TextBox 15"/>
          <p:cNvSpPr txBox="1"/>
          <p:nvPr/>
        </p:nvSpPr>
        <p:spPr>
          <a:xfrm>
            <a:off x="5486399" y="3505200"/>
            <a:ext cx="3429000" cy="2308324"/>
          </a:xfrm>
          <a:prstGeom prst="rect">
            <a:avLst/>
          </a:prstGeom>
          <a:noFill/>
        </p:spPr>
        <p:txBody>
          <a:bodyPr wrap="square" rtlCol="0">
            <a:spAutoFit/>
          </a:bodyPr>
          <a:lstStyle/>
          <a:p>
            <a:pPr lvl="0"/>
            <a:r>
              <a:rPr lang="en-US" sz="1200" dirty="0" smtClean="0">
                <a:solidFill>
                  <a:prstClr val="black"/>
                </a:solidFill>
              </a:rPr>
              <a:t>“The </a:t>
            </a:r>
            <a:r>
              <a:rPr lang="en-US" sz="1200" dirty="0">
                <a:solidFill>
                  <a:prstClr val="black"/>
                </a:solidFill>
              </a:rPr>
              <a:t>staff and director pay close attention to the individual needs of children and engage with parents in order to meet the needs of children who need a little extra help, direction, and focus. At pick up time - we witness the staff actively engaged with the kids - crafting, coloring, singing, playing, or reading. We are grateful for the amount of time, energy, compassion, and thought the EDCJCC staff spends with our children to help support them to feel successful, included, and most of all happy when they attend the program</a:t>
            </a:r>
            <a:r>
              <a:rPr lang="en-US" sz="1200" dirty="0" smtClean="0">
                <a:solidFill>
                  <a:prstClr val="black"/>
                </a:solidFill>
              </a:rPr>
              <a:t>!”</a:t>
            </a:r>
            <a:endParaRPr lang="en-US" sz="1200" dirty="0">
              <a:solidFill>
                <a:prstClr val="black"/>
              </a:solidFill>
            </a:endParaRPr>
          </a:p>
        </p:txBody>
      </p:sp>
      <p:sp>
        <p:nvSpPr>
          <p:cNvPr id="17" name="TextBox 16"/>
          <p:cNvSpPr txBox="1"/>
          <p:nvPr/>
        </p:nvSpPr>
        <p:spPr>
          <a:xfrm>
            <a:off x="4953000" y="5943600"/>
            <a:ext cx="3352800" cy="646331"/>
          </a:xfrm>
          <a:prstGeom prst="rect">
            <a:avLst/>
          </a:prstGeom>
          <a:noFill/>
        </p:spPr>
        <p:txBody>
          <a:bodyPr wrap="square" rtlCol="0">
            <a:spAutoFit/>
          </a:bodyPr>
          <a:lstStyle/>
          <a:p>
            <a:r>
              <a:rPr lang="en-US" dirty="0" smtClean="0"/>
              <a:t>“Best </a:t>
            </a:r>
            <a:r>
              <a:rPr lang="en-US" dirty="0"/>
              <a:t>option for after care in the area</a:t>
            </a:r>
            <a:r>
              <a:rPr lang="en-US" dirty="0" smtClean="0"/>
              <a:t>.”</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5943600"/>
            <a:ext cx="751945" cy="762000"/>
          </a:xfrm>
          <a:prstGeom prst="rect">
            <a:avLst/>
          </a:prstGeom>
        </p:spPr>
      </p:pic>
    </p:spTree>
    <p:extLst>
      <p:ext uri="{BB962C8B-B14F-4D97-AF65-F5344CB8AC3E}">
        <p14:creationId xmlns:p14="http://schemas.microsoft.com/office/powerpoint/2010/main" val="2863594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636085" cy="725093"/>
          </a:xfrm>
        </p:spPr>
        <p:txBody>
          <a:bodyPr/>
          <a:lstStyle/>
          <a:p>
            <a:r>
              <a:rPr lang="en-US" dirty="0" smtClean="0"/>
              <a:t>Who are we?</a:t>
            </a:r>
            <a:endParaRPr lang="en-US" dirty="0"/>
          </a:p>
        </p:txBody>
      </p:sp>
      <p:sp>
        <p:nvSpPr>
          <p:cNvPr id="4" name="Text Placeholder 3"/>
          <p:cNvSpPr>
            <a:spLocks noGrp="1"/>
          </p:cNvSpPr>
          <p:nvPr>
            <p:ph type="body" idx="2"/>
          </p:nvPr>
        </p:nvSpPr>
        <p:spPr>
          <a:xfrm>
            <a:off x="381000" y="1295400"/>
            <a:ext cx="4114800" cy="4724400"/>
          </a:xfrm>
        </p:spPr>
        <p:txBody>
          <a:bodyPr>
            <a:normAutofit lnSpcReduction="10000"/>
          </a:bodyPr>
          <a:lstStyle/>
          <a:p>
            <a:r>
              <a:rPr lang="en-US" dirty="0" smtClean="0"/>
              <a:t>Bini Silver - Chief Administrative Office</a:t>
            </a:r>
          </a:p>
          <a:p>
            <a:pPr marL="285750" indent="-285750">
              <a:buFont typeface="Arial" panose="020B0604020202020204" pitchFamily="34" charset="0"/>
              <a:buChar char="•"/>
            </a:pPr>
            <a:r>
              <a:rPr lang="en-US" dirty="0" smtClean="0"/>
              <a:t>Over thirty years experience as an administrator in the educational field</a:t>
            </a:r>
          </a:p>
          <a:p>
            <a:pPr marL="285750" indent="-285750">
              <a:buFont typeface="Arial" panose="020B0604020202020204" pitchFamily="34" charset="0"/>
              <a:buChar char="•"/>
            </a:pPr>
            <a:r>
              <a:rPr lang="en-US" dirty="0" smtClean="0"/>
              <a:t>Has been Head-of-School at four different Day Schools in the country</a:t>
            </a:r>
          </a:p>
          <a:p>
            <a:pPr marL="285750" indent="-285750">
              <a:buFont typeface="Arial" panose="020B0604020202020204" pitchFamily="34" charset="0"/>
              <a:buChar char="•"/>
            </a:pPr>
            <a:r>
              <a:rPr lang="en-US" dirty="0" smtClean="0"/>
              <a:t>Has worked with children from birth – high school age and all types of families</a:t>
            </a:r>
          </a:p>
          <a:p>
            <a:pPr marL="285750" indent="-285750">
              <a:buFont typeface="Arial" panose="020B0604020202020204" pitchFamily="34" charset="0"/>
              <a:buChar char="•"/>
            </a:pPr>
            <a:r>
              <a:rPr lang="en-US" dirty="0" smtClean="0"/>
              <a:t>Overseen programs with enrollment of over  1000 children </a:t>
            </a:r>
          </a:p>
          <a:p>
            <a:pPr marL="285750" indent="-285750">
              <a:buFont typeface="Arial" panose="020B0604020202020204" pitchFamily="34" charset="0"/>
              <a:buChar char="•"/>
            </a:pPr>
            <a:r>
              <a:rPr lang="en-US" dirty="0" smtClean="0"/>
              <a:t>Has been at the DCJCC for six years</a:t>
            </a:r>
            <a:endParaRPr lang="en-US" dirty="0"/>
          </a:p>
          <a:p>
            <a:endParaRPr lang="en-US" dirty="0" smtClean="0"/>
          </a:p>
          <a:p>
            <a:r>
              <a:rPr lang="en-US" dirty="0" smtClean="0"/>
              <a:t>Stacey Herman  - Director of School-Aged Programs</a:t>
            </a:r>
          </a:p>
          <a:p>
            <a:pPr marL="285750" indent="-285750">
              <a:buFont typeface="Arial" charset="0"/>
              <a:buChar char="•"/>
            </a:pPr>
            <a:r>
              <a:rPr lang="en-US" dirty="0" smtClean="0"/>
              <a:t>Previously an Elementary Special Education Teacher</a:t>
            </a:r>
          </a:p>
          <a:p>
            <a:pPr marL="285750" indent="-285750">
              <a:buFont typeface="Arial" charset="0"/>
              <a:buChar char="•"/>
            </a:pPr>
            <a:r>
              <a:rPr lang="en-US" dirty="0" smtClean="0"/>
              <a:t>Specifically worked with students with severe disabilities focused in Autism</a:t>
            </a:r>
          </a:p>
          <a:p>
            <a:pPr marL="285750" indent="-285750">
              <a:buFont typeface="Arial" charset="0"/>
              <a:buChar char="•"/>
            </a:pPr>
            <a:r>
              <a:rPr lang="en-US" dirty="0" smtClean="0"/>
              <a:t>Has worked in Camp, After School, and Educational programs for 14 years. </a:t>
            </a:r>
          </a:p>
          <a:p>
            <a:pPr marL="285750" indent="-285750">
              <a:buFont typeface="Arial" charset="0"/>
              <a:buChar char="•"/>
            </a:pPr>
            <a:r>
              <a:rPr lang="en-US" dirty="0" smtClean="0"/>
              <a:t>Has been working at the EDCJCC for almost 2 years. Elementary School Teacher for 5 years. Worked at JCC’s over 12 years</a:t>
            </a:r>
          </a:p>
          <a:p>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105400" y="1295400"/>
            <a:ext cx="3429000" cy="45720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5943601"/>
            <a:ext cx="751945" cy="762000"/>
          </a:xfrm>
          <a:prstGeom prst="rect">
            <a:avLst/>
          </a:prstGeom>
        </p:spPr>
      </p:pic>
    </p:spTree>
    <p:extLst>
      <p:ext uri="{BB962C8B-B14F-4D97-AF65-F5344CB8AC3E}">
        <p14:creationId xmlns:p14="http://schemas.microsoft.com/office/powerpoint/2010/main" val="3532954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3636085" cy="953693"/>
          </a:xfrm>
        </p:spPr>
        <p:txBody>
          <a:bodyPr/>
          <a:lstStyle/>
          <a:p>
            <a:r>
              <a:rPr lang="en-US" dirty="0" smtClean="0"/>
              <a:t>Traditional After School</a:t>
            </a:r>
            <a:endParaRPr lang="en-US" dirty="0"/>
          </a:p>
        </p:txBody>
      </p:sp>
      <p:sp>
        <p:nvSpPr>
          <p:cNvPr id="4" name="Text Placeholder 3"/>
          <p:cNvSpPr>
            <a:spLocks noGrp="1"/>
          </p:cNvSpPr>
          <p:nvPr>
            <p:ph type="body" idx="2"/>
          </p:nvPr>
        </p:nvSpPr>
        <p:spPr>
          <a:xfrm>
            <a:off x="304800" y="1447800"/>
            <a:ext cx="4191000" cy="4343400"/>
          </a:xfrm>
        </p:spPr>
        <p:txBody>
          <a:bodyPr>
            <a:normAutofit lnSpcReduction="10000"/>
          </a:bodyPr>
          <a:lstStyle/>
          <a:p>
            <a:pPr fontAlgn="base"/>
            <a:r>
              <a:rPr lang="en-US" b="1" dirty="0" smtClean="0"/>
              <a:t>A day in the life of your child:</a:t>
            </a:r>
          </a:p>
          <a:p>
            <a:pPr fontAlgn="base"/>
            <a:endParaRPr lang="en-US" dirty="0"/>
          </a:p>
          <a:p>
            <a:pPr fontAlgn="base"/>
            <a:r>
              <a:rPr lang="en-US" dirty="0" smtClean="0"/>
              <a:t>  * Structured </a:t>
            </a:r>
            <a:r>
              <a:rPr lang="en-US" dirty="0"/>
              <a:t>Homework time for 2nd-5th grade </a:t>
            </a:r>
            <a:r>
              <a:rPr lang="en-US" dirty="0" smtClean="0"/>
              <a:t>students</a:t>
            </a:r>
          </a:p>
          <a:p>
            <a:pPr fontAlgn="base"/>
            <a:r>
              <a:rPr lang="en-US" dirty="0" smtClean="0"/>
              <a:t> * Healthy Snack </a:t>
            </a:r>
            <a:r>
              <a:rPr lang="en-US" dirty="0"/>
              <a:t>provided</a:t>
            </a:r>
          </a:p>
          <a:p>
            <a:pPr fontAlgn="base"/>
            <a:r>
              <a:rPr lang="en-US" dirty="0" smtClean="0"/>
              <a:t> * Active </a:t>
            </a:r>
            <a:r>
              <a:rPr lang="en-US" dirty="0"/>
              <a:t>Play: structured and engaging staff led games and </a:t>
            </a:r>
            <a:r>
              <a:rPr lang="en-US" dirty="0" smtClean="0"/>
              <a:t>activities, gross motor activities (in and outside)</a:t>
            </a:r>
            <a:endParaRPr lang="en-US" dirty="0"/>
          </a:p>
          <a:p>
            <a:pPr fontAlgn="base"/>
            <a:r>
              <a:rPr lang="en-US" dirty="0" smtClean="0"/>
              <a:t> * Quiet </a:t>
            </a:r>
            <a:r>
              <a:rPr lang="en-US" dirty="0"/>
              <a:t>Room: Art, </a:t>
            </a:r>
            <a:r>
              <a:rPr lang="en-US" dirty="0" err="1"/>
              <a:t>legos</a:t>
            </a:r>
            <a:r>
              <a:rPr lang="en-US" dirty="0"/>
              <a:t>, foosball table, puzzles, books, </a:t>
            </a:r>
            <a:r>
              <a:rPr lang="en-US" dirty="0" smtClean="0"/>
              <a:t>small group games, board games, bingo, and more</a:t>
            </a:r>
          </a:p>
          <a:p>
            <a:pPr fontAlgn="base"/>
            <a:endParaRPr lang="en-US" dirty="0"/>
          </a:p>
          <a:p>
            <a:r>
              <a:rPr lang="en-US" b="1" dirty="0"/>
              <a:t>Specialty Programs at the </a:t>
            </a:r>
            <a:r>
              <a:rPr lang="en-US" b="1" dirty="0" smtClean="0"/>
              <a:t>EDCJCC</a:t>
            </a:r>
          </a:p>
          <a:p>
            <a:endParaRPr lang="en-US" b="1" dirty="0"/>
          </a:p>
          <a:p>
            <a:pPr fontAlgn="base"/>
            <a:r>
              <a:rPr lang="en-US" dirty="0"/>
              <a:t> </a:t>
            </a:r>
            <a:r>
              <a:rPr lang="en-US" dirty="0" smtClean="0"/>
              <a:t>* Healthy and Fitness </a:t>
            </a:r>
            <a:r>
              <a:rPr lang="en-US" dirty="0"/>
              <a:t>with Coach D</a:t>
            </a:r>
          </a:p>
          <a:p>
            <a:pPr fontAlgn="base"/>
            <a:r>
              <a:rPr lang="en-US" dirty="0" smtClean="0"/>
              <a:t> * Art </a:t>
            </a:r>
            <a:r>
              <a:rPr lang="en-US" dirty="0"/>
              <a:t>Specialty </a:t>
            </a:r>
          </a:p>
          <a:p>
            <a:pPr fontAlgn="base"/>
            <a:r>
              <a:rPr lang="en-US" dirty="0" smtClean="0"/>
              <a:t> * Social </a:t>
            </a:r>
            <a:r>
              <a:rPr lang="en-US" dirty="0"/>
              <a:t>Justice: Community Service Projects </a:t>
            </a:r>
          </a:p>
          <a:p>
            <a:pPr fontAlgn="base"/>
            <a:endParaRPr lang="en-US" dirty="0" smtClean="0"/>
          </a:p>
          <a:p>
            <a:pPr fontAlgn="base"/>
            <a:r>
              <a:rPr lang="en-US" b="1" dirty="0" smtClean="0"/>
              <a:t>Theme </a:t>
            </a:r>
            <a:r>
              <a:rPr lang="en-US" b="1" dirty="0"/>
              <a:t>weeks: </a:t>
            </a:r>
            <a:r>
              <a:rPr lang="en-US" b="1" dirty="0" err="1"/>
              <a:t>i.e</a:t>
            </a:r>
            <a:r>
              <a:rPr lang="en-US" b="1" dirty="0"/>
              <a:t> Community </a:t>
            </a:r>
          </a:p>
          <a:p>
            <a:pPr fontAlgn="base"/>
            <a:endParaRPr lang="en-US" dirty="0"/>
          </a:p>
        </p:txBody>
      </p:sp>
      <p:pic>
        <p:nvPicPr>
          <p:cNvPr id="7"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4373187" y="1646613"/>
            <a:ext cx="4634345" cy="347472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4267200"/>
            <a:ext cx="1524000" cy="2032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5943601"/>
            <a:ext cx="751945" cy="762000"/>
          </a:xfrm>
          <a:prstGeom prst="rect">
            <a:avLst/>
          </a:prstGeom>
        </p:spPr>
      </p:pic>
    </p:spTree>
    <p:extLst>
      <p:ext uri="{BB962C8B-B14F-4D97-AF65-F5344CB8AC3E}">
        <p14:creationId xmlns:p14="http://schemas.microsoft.com/office/powerpoint/2010/main" val="3653041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3124200" cy="838202"/>
          </a:xfrm>
        </p:spPr>
        <p:txBody>
          <a:bodyPr>
            <a:normAutofit fontScale="90000"/>
          </a:bodyPr>
          <a:lstStyle/>
          <a:p>
            <a:r>
              <a:rPr lang="en-US" dirty="0" smtClean="0"/>
              <a:t>Social Justice: Community Service Specialty </a:t>
            </a:r>
            <a:endParaRPr lang="en-US" dirty="0"/>
          </a:p>
        </p:txBody>
      </p:sp>
      <p:sp>
        <p:nvSpPr>
          <p:cNvPr id="4" name="Text Placeholder 3"/>
          <p:cNvSpPr>
            <a:spLocks noGrp="1"/>
          </p:cNvSpPr>
          <p:nvPr>
            <p:ph type="body" idx="2"/>
          </p:nvPr>
        </p:nvSpPr>
        <p:spPr>
          <a:xfrm>
            <a:off x="685800" y="1676400"/>
            <a:ext cx="2743200" cy="2895600"/>
          </a:xfrm>
        </p:spPr>
        <p:txBody>
          <a:bodyPr>
            <a:normAutofit lnSpcReduction="10000"/>
          </a:bodyPr>
          <a:lstStyle/>
          <a:p>
            <a:pPr fontAlgn="base"/>
            <a:r>
              <a:rPr lang="en-US" b="1" dirty="0" smtClean="0"/>
              <a:t>This year we have…</a:t>
            </a:r>
          </a:p>
          <a:p>
            <a:pPr fontAlgn="base"/>
            <a:r>
              <a:rPr lang="en-US" sz="1200" dirty="0"/>
              <a:t>* Written Letters to Seniors</a:t>
            </a:r>
          </a:p>
          <a:p>
            <a:pPr fontAlgn="base"/>
            <a:r>
              <a:rPr lang="en-US" sz="1200" dirty="0"/>
              <a:t>* Made Fleece Pillows for children at NIH</a:t>
            </a:r>
          </a:p>
          <a:p>
            <a:pPr fontAlgn="base"/>
            <a:r>
              <a:rPr lang="en-US" sz="1200" dirty="0"/>
              <a:t>* Created Busy Books for children at NIH</a:t>
            </a:r>
          </a:p>
          <a:p>
            <a:pPr fontAlgn="base"/>
            <a:r>
              <a:rPr lang="en-US" sz="1200" dirty="0"/>
              <a:t>* Provided Police with Thank You kits</a:t>
            </a:r>
          </a:p>
          <a:p>
            <a:pPr fontAlgn="base"/>
            <a:r>
              <a:rPr lang="en-US" sz="1200" dirty="0"/>
              <a:t>* Decorated bags for D25</a:t>
            </a:r>
          </a:p>
          <a:p>
            <a:pPr fontAlgn="base"/>
            <a:r>
              <a:rPr lang="en-US" sz="1200" dirty="0"/>
              <a:t>* Made Superhero puppets for children at NIH</a:t>
            </a:r>
          </a:p>
          <a:p>
            <a:pPr fontAlgn="base"/>
            <a:r>
              <a:rPr lang="en-US" sz="1200" dirty="0"/>
              <a:t>* Decorated bins and took in a collection for children at NIH </a:t>
            </a:r>
          </a:p>
          <a:p>
            <a:pPr fontAlgn="base"/>
            <a:r>
              <a:rPr lang="en-US" sz="1200" dirty="0"/>
              <a:t>* Designed Thanksgiving Thank you Turkeys for Senior Luncheon</a:t>
            </a:r>
          </a:p>
          <a:p>
            <a:pPr fontAlgn="base"/>
            <a:r>
              <a:rPr lang="en-US" sz="1200" dirty="0"/>
              <a:t>* Put together Decorations for the Film Departments Winter Lunch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4556927"/>
            <a:ext cx="2743200" cy="20574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007347"/>
            <a:ext cx="1847850" cy="24638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3248827"/>
            <a:ext cx="1752600" cy="2336800"/>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4930" t="14521" r="15384" b="6698"/>
          <a:stretch/>
        </p:blipFill>
        <p:spPr>
          <a:xfrm rot="5400000">
            <a:off x="4162949" y="790051"/>
            <a:ext cx="2120202" cy="2521300"/>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82747" y="3657600"/>
            <a:ext cx="2570703" cy="192802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77477" y="6019800"/>
            <a:ext cx="751945" cy="762000"/>
          </a:xfrm>
          <a:prstGeom prst="rect">
            <a:avLst/>
          </a:prstGeom>
        </p:spPr>
      </p:pic>
    </p:spTree>
    <p:extLst>
      <p:ext uri="{BB962C8B-B14F-4D97-AF65-F5344CB8AC3E}">
        <p14:creationId xmlns:p14="http://schemas.microsoft.com/office/powerpoint/2010/main" val="471904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5029200" cy="609602"/>
          </a:xfrm>
        </p:spPr>
        <p:txBody>
          <a:bodyPr>
            <a:normAutofit/>
          </a:bodyPr>
          <a:lstStyle/>
          <a:p>
            <a:r>
              <a:rPr lang="en-US" dirty="0" smtClean="0"/>
              <a:t>Health and Wellness with Coach D</a:t>
            </a:r>
            <a:endParaRPr lang="en-US" dirty="0"/>
          </a:p>
        </p:txBody>
      </p:sp>
      <p:sp>
        <p:nvSpPr>
          <p:cNvPr id="4" name="Text Placeholder 3"/>
          <p:cNvSpPr>
            <a:spLocks noGrp="1"/>
          </p:cNvSpPr>
          <p:nvPr>
            <p:ph type="body" idx="2"/>
          </p:nvPr>
        </p:nvSpPr>
        <p:spPr>
          <a:xfrm>
            <a:off x="685800" y="1676400"/>
            <a:ext cx="2743200" cy="2895600"/>
          </a:xfrm>
        </p:spPr>
        <p:txBody>
          <a:bodyPr>
            <a:normAutofit/>
          </a:bodyPr>
          <a:lstStyle/>
          <a:p>
            <a:pPr fontAlgn="base"/>
            <a:r>
              <a:rPr lang="en-US" b="1" dirty="0" smtClean="0"/>
              <a:t>This year we have…</a:t>
            </a:r>
          </a:p>
          <a:p>
            <a:pPr marL="171450" indent="-171450" fontAlgn="base">
              <a:buFont typeface="Arial" charset="0"/>
              <a:buChar char="•"/>
            </a:pPr>
            <a:r>
              <a:rPr lang="en-US" sz="1600" dirty="0" smtClean="0"/>
              <a:t>Soccer</a:t>
            </a:r>
            <a:endParaRPr lang="en-US" sz="1600" dirty="0"/>
          </a:p>
          <a:p>
            <a:pPr marL="171450" indent="-171450" fontAlgn="base">
              <a:buFont typeface="Arial" charset="0"/>
              <a:buChar char="•"/>
            </a:pPr>
            <a:r>
              <a:rPr lang="en-US" sz="1600" dirty="0" smtClean="0"/>
              <a:t>Kickball</a:t>
            </a:r>
          </a:p>
          <a:p>
            <a:pPr marL="171450" indent="-171450" fontAlgn="base">
              <a:buFont typeface="Arial" charset="0"/>
              <a:buChar char="•"/>
            </a:pPr>
            <a:r>
              <a:rPr lang="en-US" sz="1600" dirty="0" smtClean="0"/>
              <a:t>Obstacles courses</a:t>
            </a:r>
          </a:p>
          <a:p>
            <a:pPr marL="171450" indent="-171450" fontAlgn="base">
              <a:buFont typeface="Arial" charset="0"/>
              <a:buChar char="•"/>
            </a:pPr>
            <a:r>
              <a:rPr lang="en-US" sz="1600" dirty="0" smtClean="0"/>
              <a:t>Exercise classes</a:t>
            </a:r>
          </a:p>
          <a:p>
            <a:pPr marL="171450" indent="-171450" fontAlgn="base">
              <a:buFont typeface="Arial" charset="0"/>
              <a:buChar char="•"/>
            </a:pPr>
            <a:r>
              <a:rPr lang="en-US" sz="1600" dirty="0" smtClean="0"/>
              <a:t>Red Rover</a:t>
            </a:r>
          </a:p>
          <a:p>
            <a:pPr marL="171450" indent="-171450" fontAlgn="base">
              <a:buFont typeface="Arial" charset="0"/>
              <a:buChar char="•"/>
            </a:pPr>
            <a:r>
              <a:rPr lang="en-US" sz="1600" dirty="0" smtClean="0"/>
              <a:t>Relay Races</a:t>
            </a:r>
          </a:p>
          <a:p>
            <a:pPr marL="171450" indent="-171450" fontAlgn="base">
              <a:buFont typeface="Arial" charset="0"/>
              <a:buChar char="•"/>
            </a:pPr>
            <a:r>
              <a:rPr lang="en-US" sz="1600" dirty="0" smtClean="0"/>
              <a:t>Parachute Games</a:t>
            </a:r>
          </a:p>
          <a:p>
            <a:pPr marL="171450" indent="-171450" fontAlgn="base">
              <a:buFont typeface="Arial" charset="0"/>
              <a:buChar char="•"/>
            </a:pPr>
            <a:endParaRPr lang="en-US" sz="1200" dirty="0" smtClean="0"/>
          </a:p>
          <a:p>
            <a:pPr marL="171450" indent="-171450" fontAlgn="base">
              <a:buFont typeface="Arial" charset="0"/>
              <a:buChar char="•"/>
            </a:pPr>
            <a:endParaRPr lang="en-US" sz="12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1361835"/>
            <a:ext cx="1657350" cy="2209800"/>
          </a:xfrm>
          <a:prstGeom prst="rect">
            <a:avLst/>
          </a:prstGeom>
        </p:spPr>
      </p:pic>
      <p:pic>
        <p:nvPicPr>
          <p:cNvPr id="11" name="Picture 10" descr="IMG_184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956" y="3962400"/>
            <a:ext cx="2723594" cy="2042695"/>
          </a:xfrm>
          <a:prstGeom prst="rect">
            <a:avLst/>
          </a:prstGeom>
        </p:spPr>
      </p:pic>
      <p:pic>
        <p:nvPicPr>
          <p:cNvPr id="12" name="Picture 11" descr="IMG_180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4191000"/>
            <a:ext cx="2723594" cy="2042695"/>
          </a:xfrm>
          <a:prstGeom prst="rect">
            <a:avLst/>
          </a:prstGeom>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1361835"/>
            <a:ext cx="2933380" cy="220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399" y="5943601"/>
            <a:ext cx="751945" cy="762000"/>
          </a:xfrm>
          <a:prstGeom prst="rect">
            <a:avLst/>
          </a:prstGeom>
        </p:spPr>
      </p:pic>
    </p:spTree>
    <p:extLst>
      <p:ext uri="{BB962C8B-B14F-4D97-AF65-F5344CB8AC3E}">
        <p14:creationId xmlns:p14="http://schemas.microsoft.com/office/powerpoint/2010/main" val="4148324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2946401" cy="533402"/>
          </a:xfrm>
        </p:spPr>
        <p:txBody>
          <a:bodyPr>
            <a:noAutofit/>
          </a:bodyPr>
          <a:lstStyle/>
          <a:p>
            <a:r>
              <a:rPr lang="en-US" sz="3600" dirty="0" smtClean="0"/>
              <a:t>Art Specialty</a:t>
            </a:r>
            <a:endParaRPr lang="en-US" sz="3600" dirty="0"/>
          </a:p>
        </p:txBody>
      </p:sp>
      <p:sp>
        <p:nvSpPr>
          <p:cNvPr id="4" name="Text Placeholder 3"/>
          <p:cNvSpPr>
            <a:spLocks noGrp="1"/>
          </p:cNvSpPr>
          <p:nvPr>
            <p:ph type="body" idx="2"/>
          </p:nvPr>
        </p:nvSpPr>
        <p:spPr>
          <a:xfrm>
            <a:off x="685800" y="1676400"/>
            <a:ext cx="2743200" cy="2895600"/>
          </a:xfrm>
        </p:spPr>
        <p:txBody>
          <a:bodyPr>
            <a:normAutofit lnSpcReduction="10000"/>
          </a:bodyPr>
          <a:lstStyle/>
          <a:p>
            <a:pPr fontAlgn="base"/>
            <a:r>
              <a:rPr lang="en-US" b="1" dirty="0" smtClean="0"/>
              <a:t>This year we have made…</a:t>
            </a:r>
          </a:p>
          <a:p>
            <a:pPr marL="171450" indent="-171450" fontAlgn="base">
              <a:buFont typeface="Arial" charset="0"/>
              <a:buChar char="•"/>
            </a:pPr>
            <a:r>
              <a:rPr lang="en-US" sz="1200" dirty="0" smtClean="0"/>
              <a:t>Tape Shapes</a:t>
            </a:r>
            <a:endParaRPr lang="en-US" sz="1200" dirty="0"/>
          </a:p>
          <a:p>
            <a:pPr marL="171450" indent="-171450" fontAlgn="base">
              <a:buFont typeface="Arial" charset="0"/>
              <a:buChar char="•"/>
            </a:pPr>
            <a:r>
              <a:rPr lang="en-US" sz="1200" dirty="0" smtClean="0"/>
              <a:t>Teacups</a:t>
            </a:r>
          </a:p>
          <a:p>
            <a:pPr marL="171450" indent="-171450" fontAlgn="base">
              <a:buFont typeface="Arial" charset="0"/>
              <a:buChar char="•"/>
            </a:pPr>
            <a:r>
              <a:rPr lang="en-US" sz="1200" dirty="0" smtClean="0"/>
              <a:t>Headbands</a:t>
            </a:r>
          </a:p>
          <a:p>
            <a:pPr marL="171450" indent="-171450" fontAlgn="base">
              <a:buFont typeface="Arial" charset="0"/>
              <a:buChar char="•"/>
            </a:pPr>
            <a:r>
              <a:rPr lang="en-US" sz="1200" dirty="0" smtClean="0"/>
              <a:t>Treasure maps bandannas </a:t>
            </a:r>
          </a:p>
          <a:p>
            <a:pPr marL="171450" indent="-171450" fontAlgn="base">
              <a:buFont typeface="Arial" charset="0"/>
              <a:buChar char="•"/>
            </a:pPr>
            <a:r>
              <a:rPr lang="en-US" sz="1200" dirty="0" smtClean="0"/>
              <a:t>Adventure in the Great Wide Somewhere (thumbprint dandelion)</a:t>
            </a:r>
          </a:p>
          <a:p>
            <a:pPr marL="171450" indent="-171450" fontAlgn="base">
              <a:buFont typeface="Arial" charset="0"/>
              <a:buChar char="•"/>
            </a:pPr>
            <a:r>
              <a:rPr lang="en-US" sz="1200" dirty="0" smtClean="0"/>
              <a:t>Backyard Bugs</a:t>
            </a:r>
          </a:p>
          <a:p>
            <a:pPr marL="171450" indent="-171450" fontAlgn="base">
              <a:buFont typeface="Arial" charset="0"/>
              <a:buChar char="•"/>
            </a:pPr>
            <a:r>
              <a:rPr lang="en-US" sz="1200" dirty="0" smtClean="0"/>
              <a:t>Butterfly Group Project</a:t>
            </a:r>
          </a:p>
          <a:p>
            <a:pPr marL="171450" indent="-171450" fontAlgn="base">
              <a:buFont typeface="Arial" charset="0"/>
              <a:buChar char="•"/>
            </a:pPr>
            <a:r>
              <a:rPr lang="en-US" sz="1200" dirty="0" smtClean="0"/>
              <a:t>Scribble Art</a:t>
            </a:r>
          </a:p>
          <a:p>
            <a:pPr marL="171450" indent="-171450" fontAlgn="base">
              <a:buFont typeface="Arial" charset="0"/>
              <a:buChar char="•"/>
            </a:pPr>
            <a:r>
              <a:rPr lang="en-US" sz="1200" dirty="0" smtClean="0"/>
              <a:t>Puddle Jumping (umbrella and rainy day scene)</a:t>
            </a:r>
          </a:p>
          <a:p>
            <a:pPr marL="171450" indent="-171450" fontAlgn="base">
              <a:buFont typeface="Arial" charset="0"/>
              <a:buChar char="•"/>
            </a:pPr>
            <a:r>
              <a:rPr lang="en-US" sz="1200" dirty="0" smtClean="0"/>
              <a:t>Necklace Making</a:t>
            </a:r>
          </a:p>
          <a:p>
            <a:pPr marL="171450" indent="-171450" fontAlgn="base">
              <a:buFont typeface="Arial" charset="0"/>
              <a:buChar char="•"/>
            </a:pPr>
            <a:r>
              <a:rPr lang="en-US" sz="1200" dirty="0" smtClean="0"/>
              <a:t>And so much more</a:t>
            </a:r>
          </a:p>
          <a:p>
            <a:pPr marL="171450" indent="-171450" fontAlgn="base">
              <a:buFont typeface="Arial" charset="0"/>
              <a:buChar char="•"/>
            </a:pPr>
            <a:endParaRPr lang="en-US" sz="1200" dirty="0" smtClean="0"/>
          </a:p>
          <a:p>
            <a:pPr marL="171450" indent="-171450" fontAlgn="base">
              <a:buFont typeface="Arial" charset="0"/>
              <a:buChar char="•"/>
            </a:pPr>
            <a:endParaRPr lang="en-US" sz="1200" dirty="0"/>
          </a:p>
        </p:txBody>
      </p:sp>
      <p:pic>
        <p:nvPicPr>
          <p:cNvPr id="8" name="Picture 7" descr="IMG_190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576686"/>
            <a:ext cx="2641598" cy="1981199"/>
          </a:xfrm>
          <a:prstGeom prst="rect">
            <a:avLst/>
          </a:prstGeom>
        </p:spPr>
      </p:pic>
      <p:pic>
        <p:nvPicPr>
          <p:cNvPr id="11" name="Picture 10" descr="IMG_198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7900" y="3557885"/>
            <a:ext cx="2905107" cy="217883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2895600"/>
            <a:ext cx="1741089" cy="23214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180703" y="975982"/>
            <a:ext cx="2321452" cy="1741089"/>
          </a:xfrm>
          <a:prstGeom prst="rect">
            <a:avLst/>
          </a:prstGeom>
        </p:spPr>
      </p:pic>
      <p:pic>
        <p:nvPicPr>
          <p:cNvPr id="10" name="Picture 9" descr="20170224_180449.jpg"/>
          <p:cNvPicPr>
            <a:picLocks noChangeAspect="1"/>
          </p:cNvPicPr>
          <p:nvPr/>
        </p:nvPicPr>
        <p:blipFill rotWithShape="1">
          <a:blip r:embed="rId6" cstate="print">
            <a:extLst>
              <a:ext uri="{28A0092B-C50C-407E-A947-70E740481C1C}">
                <a14:useLocalDpi xmlns:a14="http://schemas.microsoft.com/office/drawing/2010/main" val="0"/>
              </a:ext>
            </a:extLst>
          </a:blip>
          <a:srcRect l="9037" r="40128"/>
          <a:stretch/>
        </p:blipFill>
        <p:spPr>
          <a:xfrm rot="5400000">
            <a:off x="2430466" y="4540935"/>
            <a:ext cx="1997069" cy="22098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399" y="5943601"/>
            <a:ext cx="751945" cy="762000"/>
          </a:xfrm>
          <a:prstGeom prst="rect">
            <a:avLst/>
          </a:prstGeom>
        </p:spPr>
      </p:pic>
    </p:spTree>
    <p:extLst>
      <p:ext uri="{BB962C8B-B14F-4D97-AF65-F5344CB8AC3E}">
        <p14:creationId xmlns:p14="http://schemas.microsoft.com/office/powerpoint/2010/main" val="2996439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5181600" cy="533402"/>
          </a:xfrm>
        </p:spPr>
        <p:txBody>
          <a:bodyPr>
            <a:normAutofit/>
          </a:bodyPr>
          <a:lstStyle/>
          <a:p>
            <a:r>
              <a:rPr lang="en-US" dirty="0" smtClean="0"/>
              <a:t>Enrichment Programs</a:t>
            </a:r>
            <a:endParaRPr lang="en-US" dirty="0"/>
          </a:p>
        </p:txBody>
      </p:sp>
      <p:sp>
        <p:nvSpPr>
          <p:cNvPr id="4" name="Text Placeholder 3"/>
          <p:cNvSpPr>
            <a:spLocks noGrp="1"/>
          </p:cNvSpPr>
          <p:nvPr>
            <p:ph type="body" idx="2"/>
          </p:nvPr>
        </p:nvSpPr>
        <p:spPr>
          <a:xfrm>
            <a:off x="685800" y="1676400"/>
            <a:ext cx="2743200" cy="2895600"/>
          </a:xfrm>
        </p:spPr>
        <p:txBody>
          <a:bodyPr>
            <a:normAutofit fontScale="77500" lnSpcReduction="20000"/>
          </a:bodyPr>
          <a:lstStyle/>
          <a:p>
            <a:pPr fontAlgn="base"/>
            <a:endParaRPr lang="en-US" b="1" dirty="0" smtClean="0"/>
          </a:p>
          <a:p>
            <a:pPr lvl="0"/>
            <a:r>
              <a:rPr lang="en-US" sz="1600" dirty="0">
                <a:latin typeface="Verdana" panose="020B0604030504040204" pitchFamily="34" charset="0"/>
                <a:ea typeface="Verdana" panose="020B0604030504040204" pitchFamily="34" charset="0"/>
                <a:cs typeface="Verdana" panose="020B0604030504040204" pitchFamily="34" charset="0"/>
              </a:rPr>
              <a:t>Swimming</a:t>
            </a:r>
          </a:p>
          <a:p>
            <a:pPr lvl="0"/>
            <a:r>
              <a:rPr lang="en-US" sz="1600" dirty="0">
                <a:latin typeface="Verdana" panose="020B0604030504040204" pitchFamily="34" charset="0"/>
                <a:ea typeface="Verdana" panose="020B0604030504040204" pitchFamily="34" charset="0"/>
                <a:cs typeface="Verdana" panose="020B0604030504040204" pitchFamily="34" charset="0"/>
              </a:rPr>
              <a:t>Mad Science</a:t>
            </a:r>
          </a:p>
          <a:p>
            <a:pPr lvl="0"/>
            <a:r>
              <a:rPr lang="en-US" sz="1600" dirty="0">
                <a:latin typeface="Verdana" panose="020B0604030504040204" pitchFamily="34" charset="0"/>
                <a:ea typeface="Verdana" panose="020B0604030504040204" pitchFamily="34" charset="0"/>
                <a:cs typeface="Verdana" panose="020B0604030504040204" pitchFamily="34" charset="0"/>
              </a:rPr>
              <a:t>Chess</a:t>
            </a:r>
          </a:p>
          <a:p>
            <a:pPr lvl="0"/>
            <a:r>
              <a:rPr lang="en-US" sz="1600" dirty="0">
                <a:latin typeface="Verdana" panose="020B0604030504040204" pitchFamily="34" charset="0"/>
                <a:ea typeface="Verdana" panose="020B0604030504040204" pitchFamily="34" charset="0"/>
                <a:cs typeface="Verdana" panose="020B0604030504040204" pitchFamily="34" charset="0"/>
              </a:rPr>
              <a:t>Lego Engineering</a:t>
            </a:r>
          </a:p>
          <a:p>
            <a:pPr lvl="0"/>
            <a:r>
              <a:rPr lang="en-US" sz="1600" dirty="0">
                <a:latin typeface="Verdana" panose="020B0604030504040204" pitchFamily="34" charset="0"/>
                <a:ea typeface="Verdana" panose="020B0604030504040204" pitchFamily="34" charset="0"/>
                <a:cs typeface="Verdana" panose="020B0604030504040204" pitchFamily="34" charset="0"/>
              </a:rPr>
              <a:t>Spanish</a:t>
            </a:r>
          </a:p>
          <a:p>
            <a:pPr lvl="0"/>
            <a:r>
              <a:rPr lang="en-US" sz="1600" dirty="0">
                <a:latin typeface="Verdana" panose="020B0604030504040204" pitchFamily="34" charset="0"/>
                <a:ea typeface="Verdana" panose="020B0604030504040204" pitchFamily="34" charset="0"/>
                <a:cs typeface="Verdana" panose="020B0604030504040204" pitchFamily="34" charset="0"/>
              </a:rPr>
              <a:t>Cooking</a:t>
            </a:r>
          </a:p>
          <a:p>
            <a:pPr lvl="0"/>
            <a:r>
              <a:rPr lang="en-US" sz="1600" dirty="0">
                <a:latin typeface="Verdana" panose="020B0604030504040204" pitchFamily="34" charset="0"/>
                <a:ea typeface="Verdana" panose="020B0604030504040204" pitchFamily="34" charset="0"/>
                <a:cs typeface="Verdana" panose="020B0604030504040204" pitchFamily="34" charset="0"/>
              </a:rPr>
              <a:t>Yoga</a:t>
            </a:r>
          </a:p>
          <a:p>
            <a:pPr lvl="0"/>
            <a:r>
              <a:rPr lang="en-US" sz="1600" dirty="0">
                <a:latin typeface="Verdana" panose="020B0604030504040204" pitchFamily="34" charset="0"/>
                <a:ea typeface="Verdana" panose="020B0604030504040204" pitchFamily="34" charset="0"/>
                <a:cs typeface="Verdana" panose="020B0604030504040204" pitchFamily="34" charset="0"/>
              </a:rPr>
              <a:t>* Coding  (new)</a:t>
            </a:r>
          </a:p>
          <a:p>
            <a:pPr lvl="0"/>
            <a:r>
              <a:rPr lang="en-US" sz="1600" dirty="0">
                <a:latin typeface="Verdana" panose="020B0604030504040204" pitchFamily="34" charset="0"/>
                <a:ea typeface="Verdana" panose="020B0604030504040204" pitchFamily="34" charset="0"/>
                <a:cs typeface="Verdana" panose="020B0604030504040204" pitchFamily="34" charset="0"/>
              </a:rPr>
              <a:t>* Financial literacy (new)</a:t>
            </a:r>
          </a:p>
          <a:p>
            <a:pPr lvl="0"/>
            <a:r>
              <a:rPr lang="en-US" sz="1600" dirty="0">
                <a:latin typeface="Verdana" panose="020B0604030504040204" pitchFamily="34" charset="0"/>
                <a:ea typeface="Verdana" panose="020B0604030504040204" pitchFamily="34" charset="0"/>
                <a:cs typeface="Verdana" panose="020B0604030504040204" pitchFamily="34" charset="0"/>
              </a:rPr>
              <a:t>Karate</a:t>
            </a:r>
          </a:p>
          <a:p>
            <a:pPr lvl="0"/>
            <a:r>
              <a:rPr lang="en-US" sz="1600" dirty="0">
                <a:latin typeface="Verdana" panose="020B0604030504040204" pitchFamily="34" charset="0"/>
                <a:ea typeface="Verdana" panose="020B0604030504040204" pitchFamily="34" charset="0"/>
                <a:cs typeface="Verdana" panose="020B0604030504040204" pitchFamily="34" charset="0"/>
              </a:rPr>
              <a:t>Theater</a:t>
            </a:r>
          </a:p>
          <a:p>
            <a:pPr lvl="0"/>
            <a:r>
              <a:rPr lang="en-US" sz="1600" dirty="0">
                <a:latin typeface="Verdana" panose="020B0604030504040204" pitchFamily="34" charset="0"/>
                <a:ea typeface="Verdana" panose="020B0604030504040204" pitchFamily="34" charset="0"/>
                <a:cs typeface="Verdana" panose="020B0604030504040204" pitchFamily="34" charset="0"/>
              </a:rPr>
              <a:t>Ballet</a:t>
            </a:r>
          </a:p>
          <a:p>
            <a:pPr lvl="0"/>
            <a:r>
              <a:rPr lang="en-US" sz="1600" dirty="0" smtClean="0">
                <a:latin typeface="Verdana" panose="020B0604030504040204" pitchFamily="34" charset="0"/>
                <a:ea typeface="Verdana" panose="020B0604030504040204" pitchFamily="34" charset="0"/>
                <a:cs typeface="Verdana" panose="020B0604030504040204" pitchFamily="34" charset="0"/>
              </a:rPr>
              <a:t>Soccer</a:t>
            </a:r>
          </a:p>
          <a:p>
            <a:pPr lvl="0"/>
            <a:r>
              <a:rPr lang="en-US" sz="1600" dirty="0" smtClean="0">
                <a:latin typeface="Verdana" panose="020B0604030504040204" pitchFamily="34" charset="0"/>
                <a:ea typeface="Verdana" panose="020B0604030504040204" pitchFamily="34" charset="0"/>
                <a:cs typeface="Verdana" panose="020B0604030504040204" pitchFamily="34" charset="0"/>
              </a:rPr>
              <a:t>Keagan Theater Partnership </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171450" indent="-171450" fontAlgn="base">
              <a:buFont typeface="Arial" charset="0"/>
              <a:buChar char="•"/>
            </a:pPr>
            <a:endParaRPr lang="en-US" sz="1200" dirty="0" smtClean="0"/>
          </a:p>
          <a:p>
            <a:pPr marL="171450" indent="-171450" fontAlgn="base">
              <a:buFont typeface="Arial" charset="0"/>
              <a:buChar char="•"/>
            </a:pPr>
            <a:endParaRPr lang="en-US" sz="1200" dirty="0"/>
          </a:p>
        </p:txBody>
      </p:sp>
      <p:pic>
        <p:nvPicPr>
          <p:cNvPr id="9" name="Picture 8" descr="IMG_189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9400" y="3811395"/>
            <a:ext cx="2038058" cy="271779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4191000"/>
            <a:ext cx="3008644" cy="22564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8883" y="977544"/>
            <a:ext cx="1885950" cy="25146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00" y="838200"/>
            <a:ext cx="1990458" cy="265394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399" y="5943601"/>
            <a:ext cx="751945" cy="762000"/>
          </a:xfrm>
          <a:prstGeom prst="rect">
            <a:avLst/>
          </a:prstGeom>
        </p:spPr>
      </p:pic>
    </p:spTree>
    <p:extLst>
      <p:ext uri="{BB962C8B-B14F-4D97-AF65-F5344CB8AC3E}">
        <p14:creationId xmlns:p14="http://schemas.microsoft.com/office/powerpoint/2010/main" val="2302998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5257799" cy="1143000"/>
          </a:xfrm>
        </p:spPr>
        <p:txBody>
          <a:bodyPr/>
          <a:lstStyle/>
          <a:p>
            <a:r>
              <a:rPr lang="en-US" sz="4400" dirty="0" smtClean="0"/>
              <a:t>Our Amazing Staff</a:t>
            </a:r>
            <a:endParaRPr lang="en-US" sz="4400" dirty="0"/>
          </a:p>
        </p:txBody>
      </p:sp>
      <p:sp>
        <p:nvSpPr>
          <p:cNvPr id="3" name="Content Placeholder 2"/>
          <p:cNvSpPr>
            <a:spLocks noGrp="1"/>
          </p:cNvSpPr>
          <p:nvPr>
            <p:ph idx="1"/>
          </p:nvPr>
        </p:nvSpPr>
        <p:spPr>
          <a:xfrm>
            <a:off x="428714" y="1752600"/>
            <a:ext cx="4676686" cy="4191000"/>
          </a:xfrm>
        </p:spPr>
        <p:txBody>
          <a:bodyPr>
            <a:normAutofit fontScale="70000" lnSpcReduction="20000"/>
          </a:bodyPr>
          <a:lstStyle/>
          <a:p>
            <a:r>
              <a:rPr lang="en-US" sz="2400" dirty="0" smtClean="0"/>
              <a:t>Many of our staff have been with us for the past few years</a:t>
            </a:r>
          </a:p>
          <a:p>
            <a:r>
              <a:rPr lang="en-US" sz="2400" dirty="0" smtClean="0"/>
              <a:t>Diverse and Dedicated staff, invested in building personal relationships with each child</a:t>
            </a:r>
          </a:p>
          <a:p>
            <a:r>
              <a:rPr lang="en-US" sz="2400" dirty="0" smtClean="0"/>
              <a:t>Invested in the personal growth of each child</a:t>
            </a:r>
          </a:p>
          <a:p>
            <a:r>
              <a:rPr lang="en-US" sz="2400" dirty="0" smtClean="0"/>
              <a:t>We have staff that are employed by DCPS</a:t>
            </a:r>
          </a:p>
          <a:p>
            <a:r>
              <a:rPr lang="en-US" sz="2400" dirty="0" smtClean="0"/>
              <a:t>All of our staff have a passion for working with children and providing an engaging experience</a:t>
            </a:r>
          </a:p>
          <a:p>
            <a:r>
              <a:rPr lang="en-US" sz="2400" dirty="0" smtClean="0"/>
              <a:t>Our staff are reliable, well-trained, and are role models for the students</a:t>
            </a:r>
          </a:p>
          <a:p>
            <a:r>
              <a:rPr lang="en-US" sz="2400" dirty="0"/>
              <a:t>All of our staff are fingerprinted through the FBI database and go through an extensive background check </a:t>
            </a:r>
          </a:p>
          <a:p>
            <a:endParaRPr lang="en-US" sz="2400" dirty="0" smtClean="0"/>
          </a:p>
          <a:p>
            <a:pPr marL="45720" indent="0">
              <a:buNone/>
            </a:pPr>
            <a:endParaRPr lang="en-US" dirty="0" smtClean="0"/>
          </a:p>
          <a:p>
            <a:pPr marL="45720" indent="0">
              <a:buNone/>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066800"/>
            <a:ext cx="2057400" cy="27432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962400"/>
            <a:ext cx="3048000" cy="22860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5943601"/>
            <a:ext cx="751945" cy="762000"/>
          </a:xfrm>
          <a:prstGeom prst="rect">
            <a:avLst/>
          </a:prstGeom>
        </p:spPr>
      </p:pic>
    </p:spTree>
    <p:extLst>
      <p:ext uri="{BB962C8B-B14F-4D97-AF65-F5344CB8AC3E}">
        <p14:creationId xmlns:p14="http://schemas.microsoft.com/office/powerpoint/2010/main" val="2811550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4876800" cy="1143000"/>
          </a:xfrm>
        </p:spPr>
        <p:txBody>
          <a:bodyPr/>
          <a:lstStyle/>
          <a:p>
            <a:r>
              <a:rPr lang="en-US" dirty="0" smtClean="0"/>
              <a:t>Communication</a:t>
            </a:r>
            <a:endParaRPr lang="en-US" dirty="0"/>
          </a:p>
        </p:txBody>
      </p:sp>
      <p:sp>
        <p:nvSpPr>
          <p:cNvPr id="3" name="Content Placeholder 2"/>
          <p:cNvSpPr>
            <a:spLocks noGrp="1"/>
          </p:cNvSpPr>
          <p:nvPr>
            <p:ph idx="1"/>
          </p:nvPr>
        </p:nvSpPr>
        <p:spPr>
          <a:xfrm>
            <a:off x="228600" y="1524000"/>
            <a:ext cx="4419600" cy="4546600"/>
          </a:xfrm>
        </p:spPr>
        <p:txBody>
          <a:bodyPr>
            <a:normAutofit fontScale="70000" lnSpcReduction="20000"/>
          </a:bodyPr>
          <a:lstStyle/>
          <a:p>
            <a:pPr marL="0" indent="0">
              <a:buNone/>
            </a:pPr>
            <a:r>
              <a:rPr lang="en-US" dirty="0"/>
              <a:t>There are many ways </a:t>
            </a:r>
            <a:r>
              <a:rPr lang="en-US" dirty="0" smtClean="0"/>
              <a:t>we </a:t>
            </a:r>
            <a:r>
              <a:rPr lang="en-US" dirty="0"/>
              <a:t>communicate with families on a weekly and daily basis. </a:t>
            </a:r>
            <a:r>
              <a:rPr lang="en-US" dirty="0" smtClean="0"/>
              <a:t>We know that communication is the key to a successful school-family partnership!</a:t>
            </a:r>
          </a:p>
          <a:p>
            <a:pPr marL="0" indent="0">
              <a:buNone/>
            </a:pPr>
            <a:endParaRPr lang="en-US" dirty="0" smtClean="0"/>
          </a:p>
          <a:p>
            <a:pPr fontAlgn="base"/>
            <a:r>
              <a:rPr lang="en-US" sz="2000" dirty="0" smtClean="0"/>
              <a:t>The </a:t>
            </a:r>
            <a:r>
              <a:rPr lang="en-US" sz="2000" dirty="0"/>
              <a:t>Weekender (Friday): Weekly Newsletter, Program updates, Upcoming Family Programs, and </a:t>
            </a:r>
            <a:r>
              <a:rPr lang="en-US" sz="2000" dirty="0" smtClean="0"/>
              <a:t>more</a:t>
            </a:r>
          </a:p>
          <a:p>
            <a:pPr fontAlgn="base"/>
            <a:r>
              <a:rPr lang="en-US" sz="2000" dirty="0" smtClean="0"/>
              <a:t>Monday Mail: Program updates, Schedule Changes, and more</a:t>
            </a:r>
          </a:p>
          <a:p>
            <a:pPr fontAlgn="base"/>
            <a:r>
              <a:rPr lang="en-US" sz="2000" dirty="0" smtClean="0"/>
              <a:t>Enrichment </a:t>
            </a:r>
            <a:r>
              <a:rPr lang="en-US" sz="2000" dirty="0"/>
              <a:t>and Weekly Schedule posted in Classroom 1</a:t>
            </a:r>
          </a:p>
          <a:p>
            <a:pPr fontAlgn="base"/>
            <a:r>
              <a:rPr lang="en-US" sz="2000" dirty="0"/>
              <a:t>Electronic Monthly Traditional After School Sign-up</a:t>
            </a:r>
          </a:p>
          <a:p>
            <a:pPr fontAlgn="base"/>
            <a:r>
              <a:rPr lang="en-US" sz="2000" dirty="0"/>
              <a:t>Electronic Change of Schedule Form</a:t>
            </a:r>
          </a:p>
          <a:p>
            <a:pPr fontAlgn="base"/>
            <a:r>
              <a:rPr lang="en-US" sz="2000" dirty="0"/>
              <a:t>Electronic Change of Pick-up Authorization Form</a:t>
            </a:r>
          </a:p>
          <a:p>
            <a:pPr fontAlgn="base"/>
            <a:r>
              <a:rPr lang="en-US" sz="2000" dirty="0"/>
              <a:t>Online Registration</a:t>
            </a:r>
          </a:p>
          <a:p>
            <a:pPr fontAlgn="base"/>
            <a:r>
              <a:rPr lang="en-US" sz="2000" dirty="0"/>
              <a:t>Email communication with Director and </a:t>
            </a:r>
            <a:r>
              <a:rPr lang="en-US" sz="2000" dirty="0" smtClean="0"/>
              <a:t>Staff (prompt replies)</a:t>
            </a:r>
            <a:endParaRPr lang="en-US" sz="2000" dirty="0"/>
          </a:p>
          <a:p>
            <a:pPr marL="640080" lvl="2" indent="0">
              <a:buNone/>
            </a:pPr>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524000"/>
            <a:ext cx="3623475" cy="48313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5943601"/>
            <a:ext cx="751945" cy="762000"/>
          </a:xfrm>
          <a:prstGeom prst="rect">
            <a:avLst/>
          </a:prstGeom>
        </p:spPr>
      </p:pic>
    </p:spTree>
    <p:extLst>
      <p:ext uri="{BB962C8B-B14F-4D97-AF65-F5344CB8AC3E}">
        <p14:creationId xmlns:p14="http://schemas.microsoft.com/office/powerpoint/2010/main" val="26059163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1321</TotalTime>
  <Words>1213</Words>
  <Application>Microsoft Office PowerPoint</Application>
  <PresentationFormat>On-screen Show (4:3)</PresentationFormat>
  <Paragraphs>124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Edlavitch DC Jewish Community Center</vt:lpstr>
      <vt:lpstr>Who are we?</vt:lpstr>
      <vt:lpstr>Traditional After School</vt:lpstr>
      <vt:lpstr>Social Justice: Community Service Specialty </vt:lpstr>
      <vt:lpstr>Health and Wellness with Coach D</vt:lpstr>
      <vt:lpstr>Art Specialty</vt:lpstr>
      <vt:lpstr>Enrichment Programs</vt:lpstr>
      <vt:lpstr>Our Amazing Staff</vt:lpstr>
      <vt:lpstr>Communication</vt:lpstr>
      <vt:lpstr>Parent Information </vt:lpstr>
      <vt:lpstr>What our families say about us!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Jewish Community Center</dc:title>
  <dc:creator>Herman, Stacey</dc:creator>
  <cp:lastModifiedBy>Herman, Stacey</cp:lastModifiedBy>
  <cp:revision>44</cp:revision>
  <dcterms:created xsi:type="dcterms:W3CDTF">2016-02-01T19:31:18Z</dcterms:created>
  <dcterms:modified xsi:type="dcterms:W3CDTF">2017-05-15T21:37:54Z</dcterms:modified>
</cp:coreProperties>
</file>